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Open Sans SemiBold"/>
      <p:regular r:id="rId13"/>
      <p:bold r:id="rId14"/>
      <p:italic r:id="rId15"/>
      <p:boldItalic r:id="rId16"/>
    </p:embeddedFont>
    <p:embeddedFont>
      <p:font typeface="Poppins SemiBold"/>
      <p:regular r:id="rId17"/>
      <p:bold r:id="rId18"/>
      <p:italic r:id="rId19"/>
      <p:boldItalic r:id="rId20"/>
    </p:embeddedFont>
    <p:embeddedFont>
      <p:font typeface="Open Sans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bg6kjB9YF6dmVWwBsLyiQLxmYp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Gloria Alza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boldItalic.fntdata"/><Relationship Id="rId22" Type="http://schemas.openxmlformats.org/officeDocument/2006/relationships/font" Target="fonts/OpenSansLight-bold.fntdata"/><Relationship Id="rId21" Type="http://schemas.openxmlformats.org/officeDocument/2006/relationships/font" Target="fonts/OpenSansLight-regular.fntdata"/><Relationship Id="rId24" Type="http://schemas.openxmlformats.org/officeDocument/2006/relationships/font" Target="fonts/OpenSansLight-boldItalic.fntdata"/><Relationship Id="rId23" Type="http://schemas.openxmlformats.org/officeDocument/2006/relationships/font" Target="fonts/OpenSans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SemiBold-regular.fntdata"/><Relationship Id="rId12" Type="http://schemas.openxmlformats.org/officeDocument/2006/relationships/slide" Target="slides/slide7.xml"/><Relationship Id="rId15" Type="http://schemas.openxmlformats.org/officeDocument/2006/relationships/font" Target="fonts/OpenSansSemiBold-italic.fntdata"/><Relationship Id="rId14" Type="http://schemas.openxmlformats.org/officeDocument/2006/relationships/font" Target="fonts/OpenSansSemiBold-bold.fntdata"/><Relationship Id="rId17" Type="http://schemas.openxmlformats.org/officeDocument/2006/relationships/font" Target="fonts/PoppinsSemiBold-regular.fntdata"/><Relationship Id="rId16" Type="http://schemas.openxmlformats.org/officeDocument/2006/relationships/font" Target="fonts/OpenSansSemiBold-boldItalic.fntdata"/><Relationship Id="rId19" Type="http://schemas.openxmlformats.org/officeDocument/2006/relationships/font" Target="fonts/PoppinsSemiBold-italic.fntdata"/><Relationship Id="rId18" Type="http://schemas.openxmlformats.org/officeDocument/2006/relationships/font" Target="fonts/PoppinsSemiBold-bold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1T18:20:56.104">
    <p:pos x="6478" y="213"/>
    <p:text>Apreciado equipo de produccion en las dipositivas siguientes se encuentran las imagenes con su respectivo link.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qlikF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1-01T17:46:44.935">
    <p:pos x="1728" y="2788"/>
    <p:text>Se solicita buscar un icono de esta referencia ya que no se encontro gratuito.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qlikF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No parece flow chart</a:t>
            </a:r>
            <a:endParaRPr/>
          </a:p>
        </p:txBody>
      </p:sp>
      <p:sp>
        <p:nvSpPr>
          <p:cNvPr id="71" name="Google Shape;71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No parece flow chart</a:t>
            </a:r>
            <a:endParaRPr/>
          </a:p>
        </p:txBody>
      </p:sp>
      <p:sp>
        <p:nvSpPr>
          <p:cNvPr id="118" name="Google Shape;118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21" name="Google Shape;21;p8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23" name="Google Shape;23;p8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11" Type="http://schemas.openxmlformats.org/officeDocument/2006/relationships/image" Target="../media/image4.png"/><Relationship Id="rId10" Type="http://schemas.openxmlformats.org/officeDocument/2006/relationships/image" Target="../media/image10.jpg"/><Relationship Id="rId12" Type="http://schemas.openxmlformats.org/officeDocument/2006/relationships/image" Target="../media/image3.png"/><Relationship Id="rId9" Type="http://schemas.openxmlformats.org/officeDocument/2006/relationships/image" Target="../media/image16.jp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8.jpg"/><Relationship Id="rId8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9.jpg"/><Relationship Id="rId5" Type="http://schemas.openxmlformats.org/officeDocument/2006/relationships/hyperlink" Target="https://www.istockphoto.com/es/foto/best-buy-storefront-gm1262041294-369297948" TargetMode="External"/><Relationship Id="rId6" Type="http://schemas.openxmlformats.org/officeDocument/2006/relationships/image" Target="../media/image17.jpg"/><Relationship Id="rId7" Type="http://schemas.openxmlformats.org/officeDocument/2006/relationships/hyperlink" Target="https://www.istockphoto.com/es/foto/una-persona-sostiene-un-control-remoto-de-apple-tv-con-la-nueva-aplicaci%C3%B3n-de-netflix-gm1193131418-339257632" TargetMode="External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istockphoto.com/es/foto/amazon-com-sede-en-silicon-valley-gm1297117981-390339431" TargetMode="External"/><Relationship Id="rId5" Type="http://schemas.openxmlformats.org/officeDocument/2006/relationships/image" Target="../media/image20.jpg"/><Relationship Id="rId6" Type="http://schemas.openxmlformats.org/officeDocument/2006/relationships/hyperlink" Target="https://www.rei.com/" TargetMode="External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hyperlink" Target="https://www.istockphoto.com/es/foto/de-bank-of-america-se%C3%B1al-gm459227761-19218413" TargetMode="External"/><Relationship Id="rId9" Type="http://schemas.openxmlformats.org/officeDocument/2006/relationships/image" Target="../media/image19.png"/><Relationship Id="rId5" Type="http://schemas.openxmlformats.org/officeDocument/2006/relationships/image" Target="../media/image24.jpg"/><Relationship Id="rId6" Type="http://schemas.openxmlformats.org/officeDocument/2006/relationships/hyperlink" Target="https://www.istockphoto.com/es/foto/airbus-a350-del-atl%C3%A1ntico-virgen-gm1301798830-393736993" TargetMode="External"/><Relationship Id="rId7" Type="http://schemas.openxmlformats.org/officeDocument/2006/relationships/image" Target="../media/image21.jpg"/><Relationship Id="rId8" Type="http://schemas.openxmlformats.org/officeDocument/2006/relationships/hyperlink" Target="https://www.istockphoto.com/es/foto/logotipo-en-la-ventana-de-la-tienda-disney-gm458971009-198399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hyperlink" Target="https://www.istockphoto.com/es/foto/starbucks-en-craigleith-edimburgo-gm1294933060-388801824" TargetMode="External"/><Relationship Id="rId5" Type="http://schemas.openxmlformats.org/officeDocument/2006/relationships/image" Target="../media/image25.jpg"/><Relationship Id="rId6" Type="http://schemas.openxmlformats.org/officeDocument/2006/relationships/hyperlink" Target="https://www.istockphoto.com/es/foto/zona-de-carga-burrito-de-chipotle-gm1302875073-3944920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286" y="2715208"/>
            <a:ext cx="9013371" cy="41427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/>
          <p:nvPr/>
        </p:nvSpPr>
        <p:spPr>
          <a:xfrm>
            <a:off x="2588456" y="1256494"/>
            <a:ext cx="6274190" cy="1331961"/>
          </a:xfrm>
          <a:prstGeom prst="rect">
            <a:avLst/>
          </a:prstGeom>
          <a:solidFill>
            <a:srgbClr val="ED7D31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DI_CF01_1.3 _Empresas con estrategias de  omnicanalidad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flipH="1" rot="-5400000">
            <a:off x="675030" y="4351092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850166" y="1639934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0A4366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485949" y="213556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86417" y="3048067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Best Buy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971413" y="1591565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0A98CF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607196" y="213556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991054" y="3048067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Netflix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072737" y="1517636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708520" y="213556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246054" y="3073620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Guitar Gear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79459" y="1517636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78012C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815242" y="213556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235330" y="3001876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Rappi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085051" y="1768138"/>
            <a:ext cx="228541" cy="279328"/>
          </a:xfrm>
          <a:custGeom>
            <a:rect b="b" l="l" r="r" t="t"/>
            <a:pathLst>
              <a:path extrusionOk="0" h="21600" w="2160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" name="Google Shape;87;p15"/>
          <p:cNvSpPr/>
          <p:nvPr/>
        </p:nvSpPr>
        <p:spPr>
          <a:xfrm rot="5400000">
            <a:off x="9356775" y="1502913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A6325C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9992558" y="213556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9648055" y="3025629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Amazon</a:t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0236974" y="1778654"/>
            <a:ext cx="279328" cy="253935"/>
          </a:xfrm>
          <a:custGeom>
            <a:rect b="b" l="l" r="r" t="t"/>
            <a:pathLst>
              <a:path extrusionOk="0" h="21600" w="2160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5"/>
          <p:cNvSpPr/>
          <p:nvPr/>
        </p:nvSpPr>
        <p:spPr>
          <a:xfrm flipH="1">
            <a:off x="9371498" y="4110663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0A4366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9977836" y="461499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9815706" y="5582319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Disney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10222252" y="4270781"/>
            <a:ext cx="279328" cy="228541"/>
          </a:xfrm>
          <a:custGeom>
            <a:rect b="b" l="l" r="r" t="t"/>
            <a:pathLst>
              <a:path extrusionOk="0" h="21600" w="2160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5" name="Google Shape;95;p15"/>
          <p:cNvSpPr/>
          <p:nvPr/>
        </p:nvSpPr>
        <p:spPr>
          <a:xfrm flipH="1">
            <a:off x="7179459" y="4097170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5D99A1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7815242" y="461499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7479012" y="5465722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Virgin Atlantic</a:t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8059619" y="4245388"/>
            <a:ext cx="279405" cy="279328"/>
          </a:xfrm>
          <a:custGeom>
            <a:rect b="b" l="l" r="r" t="t"/>
            <a:pathLst>
              <a:path extrusionOk="0" h="21600" w="2160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15"/>
          <p:cNvSpPr/>
          <p:nvPr/>
        </p:nvSpPr>
        <p:spPr>
          <a:xfrm flipH="1">
            <a:off x="5085291" y="4196916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0A98CF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5480820" y="5622015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Bank of America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" name="Google Shape;101;p15"/>
          <p:cNvSpPr/>
          <p:nvPr/>
        </p:nvSpPr>
        <p:spPr>
          <a:xfrm flipH="1">
            <a:off x="2971413" y="4097170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FAA213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263872" y="5465722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Oasis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027288" y="5582319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REI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331879" y="298153"/>
            <a:ext cx="9030036" cy="6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12 Ejemplos de estrategia omnicanalidad</a:t>
            </a:r>
            <a:endParaRPr/>
          </a:p>
        </p:txBody>
      </p:sp>
      <p:pic>
        <p:nvPicPr>
          <p:cNvPr descr="Best Buy storefront - Foto de stock de Best Buy libre de derechos"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798" y="2104453"/>
            <a:ext cx="1377689" cy="918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persona sostiene un control remoto de Apple TV con la nueva aplicación de Netflix con una mano. Netflix domina las nominaciones al Globo de Oro. Ilustrativo - Foto de stock de Netflix libre de derechos"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6865" y="2030543"/>
            <a:ext cx="1424154" cy="94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4653" y="2059472"/>
            <a:ext cx="1583482" cy="80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8729" y="1697084"/>
            <a:ext cx="1194078" cy="1194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.com sede en Silicon Valley - Foto de stock de Amazon Prime libre de derechos" id="109" name="Google Shape;10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82213" y="1767016"/>
            <a:ext cx="1719740" cy="1147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 Bank of America señal - Foto de stock de Banco de América libre de derechos" id="110" name="Google Shape;11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9340" y="4430705"/>
            <a:ext cx="1567806" cy="1041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us A350 del Atlántico Virgen - Foto de stock de Aeropuerto libre de derechos" id="111" name="Google Shape;11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39584" y="4270781"/>
            <a:ext cx="1581284" cy="1051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 en la ventana de la tienda Disney - Foto de stock de Disney libre de derechos" id="112" name="Google Shape;112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38382" y="4365814"/>
            <a:ext cx="1567430" cy="102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54651" y="4868281"/>
            <a:ext cx="1730236" cy="42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5940" y="4663838"/>
            <a:ext cx="1868895" cy="68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850166" y="1583049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485949" y="2135567"/>
            <a:ext cx="768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Título</a:t>
            </a:r>
            <a:endParaRPr b="1" i="0" sz="1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839330" y="3158799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Starbucks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730365" y="1767016"/>
            <a:ext cx="279328" cy="279328"/>
          </a:xfrm>
          <a:custGeom>
            <a:rect b="b" l="l" r="r" t="t"/>
            <a:pathLst>
              <a:path extrusionOk="0" h="21600" w="2160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2971413" y="1591565"/>
            <a:ext cx="2039726" cy="2069171"/>
          </a:xfrm>
          <a:custGeom>
            <a:rect b="b" l="l" r="r" t="t"/>
            <a:pathLst>
              <a:path extrusionOk="0" h="450" w="472">
                <a:moveTo>
                  <a:pt x="40" y="0"/>
                </a:moveTo>
                <a:cubicBezTo>
                  <a:pt x="341" y="0"/>
                  <a:pt x="341" y="0"/>
                  <a:pt x="341" y="0"/>
                </a:cubicBezTo>
                <a:cubicBezTo>
                  <a:pt x="346" y="0"/>
                  <a:pt x="350" y="3"/>
                  <a:pt x="352" y="7"/>
                </a:cubicBezTo>
                <a:cubicBezTo>
                  <a:pt x="352" y="7"/>
                  <a:pt x="352" y="7"/>
                  <a:pt x="352" y="7"/>
                </a:cubicBezTo>
                <a:cubicBezTo>
                  <a:pt x="466" y="206"/>
                  <a:pt x="466" y="206"/>
                  <a:pt x="466" y="206"/>
                </a:cubicBezTo>
                <a:cubicBezTo>
                  <a:pt x="472" y="218"/>
                  <a:pt x="472" y="232"/>
                  <a:pt x="466" y="243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2" y="442"/>
                  <a:pt x="352" y="442"/>
                  <a:pt x="352" y="442"/>
                </a:cubicBezTo>
                <a:cubicBezTo>
                  <a:pt x="350" y="447"/>
                  <a:pt x="346" y="450"/>
                  <a:pt x="341" y="450"/>
                </a:cubicBezTo>
                <a:cubicBezTo>
                  <a:pt x="40" y="450"/>
                  <a:pt x="40" y="450"/>
                  <a:pt x="40" y="450"/>
                </a:cubicBezTo>
                <a:cubicBezTo>
                  <a:pt x="18" y="450"/>
                  <a:pt x="0" y="430"/>
                  <a:pt x="0" y="40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8" y="0"/>
                  <a:pt x="40" y="0"/>
                </a:cubicBezTo>
                <a:close/>
              </a:path>
            </a:pathLst>
          </a:custGeom>
          <a:solidFill>
            <a:srgbClr val="B85030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971413" y="3096334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Chipotle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5329631" y="2512105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Guitar Gear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5952936" y="1804048"/>
            <a:ext cx="279328" cy="203148"/>
          </a:xfrm>
          <a:custGeom>
            <a:rect b="b" l="l" r="r" t="t"/>
            <a:pathLst>
              <a:path extrusionOk="0" h="21600" w="2160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8085051" y="1768138"/>
            <a:ext cx="228541" cy="279328"/>
          </a:xfrm>
          <a:custGeom>
            <a:rect b="b" l="l" r="r" t="t"/>
            <a:pathLst>
              <a:path extrusionOk="0" h="21600" w="2160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9613669" y="2512105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Amazon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0236974" y="1778654"/>
            <a:ext cx="279328" cy="253935"/>
          </a:xfrm>
          <a:custGeom>
            <a:rect b="b" l="l" r="r" t="t"/>
            <a:pathLst>
              <a:path extrusionOk="0" h="21600" w="2160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9598947" y="4991535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Disney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0222252" y="4270781"/>
            <a:ext cx="279328" cy="228541"/>
          </a:xfrm>
          <a:custGeom>
            <a:rect b="b" l="l" r="r" t="t"/>
            <a:pathLst>
              <a:path extrusionOk="0" h="21600" w="2160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7436353" y="4991535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Virgin Atlantic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8059619" y="4245388"/>
            <a:ext cx="279405" cy="279328"/>
          </a:xfrm>
          <a:custGeom>
            <a:rect b="b" l="l" r="r" t="t"/>
            <a:pathLst>
              <a:path extrusionOk="0" h="21600" w="2160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5980250" y="4270781"/>
            <a:ext cx="279328" cy="228541"/>
          </a:xfrm>
          <a:custGeom>
            <a:rect b="b" l="l" r="r" t="t"/>
            <a:pathLst>
              <a:path extrusionOk="0" h="21600" w="2160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3229711" y="4991535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Oasis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3851612" y="4287591"/>
            <a:ext cx="279328" cy="279328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095552" y="5077261"/>
            <a:ext cx="1525937" cy="31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ES" sz="125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REI</a:t>
            </a:r>
            <a:endParaRPr b="0" i="0" sz="125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718857" y="4331104"/>
            <a:ext cx="279328" cy="279337"/>
          </a:xfrm>
          <a:custGeom>
            <a:rect b="b" l="l" r="r" t="t"/>
            <a:pathLst>
              <a:path extrusionOk="0" h="21600" w="2160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331879" y="298153"/>
            <a:ext cx="9030036" cy="6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12 Ejemplos de estrategia omnicanalidad</a:t>
            </a:r>
            <a:endParaRPr/>
          </a:p>
        </p:txBody>
      </p:sp>
      <p:pic>
        <p:nvPicPr>
          <p:cNvPr descr="Starbucks en Craigleith, Edimburgo - Foto de stock de 2021 libre de derechos" id="141" name="Google Shape;1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538" y="1933012"/>
            <a:ext cx="1735404" cy="1155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na de carga burrito de Chipotle - Foto de stock de Chipotle Mexican Grill libre de derechos" id="142" name="Google Shape;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6185" y="1932995"/>
            <a:ext cx="1525936" cy="101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st Buy storefront - Foto de stock de Best Buy libre de derechos"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914" y="420079"/>
            <a:ext cx="1990206" cy="132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3046828" y="560585"/>
            <a:ext cx="6098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https://www.istockphoto.com/es/foto/best-buy-storefront-gm1262041294-369297948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a persona sostiene un control remoto de Apple TV con la nueva aplicación de Netflix con una mano. Netflix domina las nominaciones al Globo de Oro. Ilustrativo - Foto de stock de Netflix libre de derechos" id="149" name="Google Shape;14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605" y="2239509"/>
            <a:ext cx="1990206" cy="13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3046828" y="2434457"/>
            <a:ext cx="609834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https://www.istockphoto.com/es/foto/una-persona-sostiene-un-control-remoto-de-apple-tv-con-la-nueva-aplicaci%C3%B3n-de-netflix-gm1193131418-339257632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914" y="4425754"/>
            <a:ext cx="1948323" cy="99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94" y="323557"/>
            <a:ext cx="1567375" cy="15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2627142" y="196116"/>
            <a:ext cx="83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https://yhoo.it/3D8vc7L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2821745" y="3167390"/>
            <a:ext cx="609834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https://www.istockphoto.com/es/foto/amazon-com-sede-en-silicon-valley-gm1297117981-390339431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mazon.com sede en Silicon Valley - Foto de stock de Amazon Prime libre de derechos" id="159" name="Google Shape;1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921" y="2693250"/>
            <a:ext cx="2112981" cy="1409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217985" y="4835770"/>
            <a:ext cx="60983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https://www.rei.com/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961" y="4871512"/>
            <a:ext cx="2112980" cy="77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 Bank of America señal - Foto de stock de Banco de América libre de derechos" id="166" name="Google Shape;1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467" y="1519912"/>
            <a:ext cx="1827434" cy="121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3046828" y="1714901"/>
            <a:ext cx="6098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https://www.istockphoto.com/es/foto/de-bank-of-america-se%C3%B1al-gm459227761-19218413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irbus A350 del Atlántico Virgen - Foto de stock de Aeropuerto libre de derechos" id="168" name="Google Shape;16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173" y="3297735"/>
            <a:ext cx="2147473" cy="1428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046828" y="3881325"/>
            <a:ext cx="6098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https://www.istockphoto.com/es/foto/airbus-a350-del-atl%C3%A1ntico-virgen-gm1301798830-393736993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 en la ventana de la tienda Disney - Foto de stock de Disney libre de derechos" id="170" name="Google Shape;17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1997" y="5061421"/>
            <a:ext cx="2144151" cy="14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3147646" y="5500220"/>
            <a:ext cx="6098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https://www.istockphoto.com/es/foto/logotipo-en-la-ventana-de-la-tienda-disney-gm458971009-19839995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3780692" y="779567"/>
            <a:ext cx="60983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https://www.oasisfashion.com/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9490" y="494429"/>
            <a:ext cx="32861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bucks en Craigleith, Edimburgo - Foto de stock de 2021 libre de derechos"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50" y="614264"/>
            <a:ext cx="2254420" cy="150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2863948" y="1103393"/>
            <a:ext cx="609834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https://www.istockphoto.com/es/foto/starbucks-en-craigleith-edimburgo-gm1294933060-388801824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Zona de carga burrito de Chipotle - Foto de stock de Chipotle Mexican Grill libre de derechos" id="180" name="Google Shape;18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156" y="2675765"/>
            <a:ext cx="2261914" cy="150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2863948" y="3167390"/>
            <a:ext cx="6098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https://www.istockphoto.com/es/foto/zona-de-carga-burrito-de-chipotle-gm1302875073-394492005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CLAUDIA VASQUEZ</dc:creator>
</cp:coreProperties>
</file>